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8" r:id="rId3"/>
    <p:sldId id="258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77" r:id="rId14"/>
    <p:sldId id="274" r:id="rId15"/>
    <p:sldId id="275" r:id="rId16"/>
    <p:sldId id="276" r:id="rId17"/>
    <p:sldId id="259" r:id="rId18"/>
    <p:sldId id="270" r:id="rId19"/>
    <p:sldId id="268" r:id="rId20"/>
    <p:sldId id="271" r:id="rId21"/>
    <p:sldId id="272" r:id="rId22"/>
    <p:sldId id="279" r:id="rId23"/>
  </p:sldIdLst>
  <p:sldSz cx="9144000" cy="6858000" type="screen4x3"/>
  <p:notesSz cx="9363075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5" autoAdjust="0"/>
    <p:restoredTop sz="94692" autoAdjust="0"/>
  </p:normalViewPr>
  <p:slideViewPr>
    <p:cSldViewPr>
      <p:cViewPr varScale="1">
        <p:scale>
          <a:sx n="87" d="100"/>
          <a:sy n="87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3577" y="0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763A364-1ABC-4AFC-81FD-153B51ADDF91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2199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577" y="672199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9E31F49-6728-42CE-A2B9-8272E0AB5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24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577" y="0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B136AC2-5CFA-4D78-8309-23F9E19FEF4B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2199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577" y="672199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88138B5-F87E-4D38-89C9-7D9348021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38B5-F87E-4D38-89C9-7D9348021F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53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38B5-F87E-4D38-89C9-7D9348021F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8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38B5-F87E-4D38-89C9-7D9348021F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89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38B5-F87E-4D38-89C9-7D9348021F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20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38B5-F87E-4D38-89C9-7D9348021F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88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38B5-F87E-4D38-89C9-7D9348021F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44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38B5-F87E-4D38-89C9-7D9348021F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44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38B5-F87E-4D38-89C9-7D9348021F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44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38B5-F87E-4D38-89C9-7D9348021F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91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38B5-F87E-4D38-89C9-7D9348021F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18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38B5-F87E-4D38-89C9-7D9348021F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7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38B5-F87E-4D38-89C9-7D9348021F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77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38B5-F87E-4D38-89C9-7D9348021F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32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38B5-F87E-4D38-89C9-7D9348021F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16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38B5-F87E-4D38-89C9-7D9348021F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5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38B5-F87E-4D38-89C9-7D9348021F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5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11B7C23-5EEF-4BE0-8AE8-68DBD6F83F93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115551E-4093-4C0B-9125-E007A65EE807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38B5-F87E-4D38-89C9-7D9348021F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3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38B5-F87E-4D38-89C9-7D9348021F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92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38B5-F87E-4D38-89C9-7D9348021F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4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264D-D2A3-4D3D-BA42-AD0D27DFDC31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422898-36F9-4ED2-9326-82064FEFE9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264D-D2A3-4D3D-BA42-AD0D27DFDC31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22898-36F9-4ED2-9326-82064FEFE9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264D-D2A3-4D3D-BA42-AD0D27DFDC31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22898-36F9-4ED2-9326-82064FEFE9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264D-D2A3-4D3D-BA42-AD0D27DFDC31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22898-36F9-4ED2-9326-82064FEFE9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264D-D2A3-4D3D-BA42-AD0D27DFDC31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22898-36F9-4ED2-9326-82064FEFE9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264D-D2A3-4D3D-BA42-AD0D27DFDC31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22898-36F9-4ED2-9326-82064FEFE97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264D-D2A3-4D3D-BA42-AD0D27DFDC31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22898-36F9-4ED2-9326-82064FEFE97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264D-D2A3-4D3D-BA42-AD0D27DFDC31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22898-36F9-4ED2-9326-82064FEFE9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264D-D2A3-4D3D-BA42-AD0D27DFDC31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22898-36F9-4ED2-9326-82064FEFE9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264D-D2A3-4D3D-BA42-AD0D27DFDC31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22898-36F9-4ED2-9326-82064FEFE97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6264D-D2A3-4D3D-BA42-AD0D27DFDC31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22898-36F9-4ED2-9326-82064FEFE97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096264D-D2A3-4D3D-BA42-AD0D27DFDC31}" type="datetimeFigureOut">
              <a:rPr lang="en-US" smtClean="0"/>
              <a:t>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A422898-36F9-4ED2-9326-82064FEFE97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676400"/>
            <a:ext cx="4953000" cy="1524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We Are technology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3203574"/>
            <a:ext cx="4191000" cy="182562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The Four Amazing Fields </a:t>
            </a:r>
          </a:p>
          <a:p>
            <a:pPr algn="ctr"/>
            <a:r>
              <a:rPr lang="en-US" sz="3200" dirty="0" smtClean="0"/>
              <a:t>of </a:t>
            </a:r>
            <a:r>
              <a:rPr lang="en-US" sz="3200" dirty="0" err="1" smtClean="0"/>
              <a:t>Realtime</a:t>
            </a:r>
            <a:r>
              <a:rPr lang="en-US" sz="3200" dirty="0" smtClean="0"/>
              <a:t> Reporting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36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Broadcast captioning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248400" cy="396239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Home office or on-site</a:t>
            </a:r>
          </a:p>
          <a:p>
            <a:r>
              <a:rPr lang="en-US" sz="3200" dirty="0" smtClean="0"/>
              <a:t>English text for live television; sports, news, live events</a:t>
            </a:r>
          </a:p>
          <a:p>
            <a:r>
              <a:rPr lang="en-US" sz="3200" dirty="0" smtClean="0"/>
              <a:t>Captions travel via modem              or web to appear on TV</a:t>
            </a:r>
          </a:p>
          <a:p>
            <a:r>
              <a:rPr lang="en-US" sz="3200" dirty="0" smtClean="0"/>
              <a:t>All programming is required                       to have captions to comply                      with the ADA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6" descr="NatlG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42" y="25908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/>
        </p:nvSpPr>
        <p:spPr bwMode="auto">
          <a:xfrm>
            <a:off x="1677838" y="6448567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© </a:t>
            </a:r>
            <a:r>
              <a:rPr lang="en-US" sz="1400" dirty="0" smtClean="0">
                <a:solidFill>
                  <a:schemeClr val="bg1"/>
                </a:solidFill>
              </a:rPr>
              <a:t>2012, MAPCR  </a:t>
            </a:r>
            <a:r>
              <a:rPr lang="en-US" sz="1400" dirty="0">
                <a:solidFill>
                  <a:schemeClr val="bg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2172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Youtube</a:t>
            </a:r>
            <a:r>
              <a:rPr lang="en-US" dirty="0"/>
              <a:t> </a:t>
            </a:r>
            <a:r>
              <a:rPr lang="en-US" dirty="0" smtClean="0"/>
              <a:t>video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Go to YouTube and Search MAPCR and    watch the “We Are Technology” video</a:t>
            </a:r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/>
        </p:nvSpPr>
        <p:spPr bwMode="auto">
          <a:xfrm>
            <a:off x="1676400" y="6476206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© </a:t>
            </a:r>
            <a:r>
              <a:rPr lang="en-US" sz="1400" dirty="0" smtClean="0">
                <a:solidFill>
                  <a:schemeClr val="bg1"/>
                </a:solidFill>
              </a:rPr>
              <a:t>2012, MAPCR  </a:t>
            </a:r>
            <a:r>
              <a:rPr lang="en-US" sz="1400" dirty="0">
                <a:solidFill>
                  <a:schemeClr val="bg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524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Steno keyboard</a:t>
            </a:r>
            <a:endParaRPr lang="en-US" dirty="0"/>
          </a:p>
        </p:txBody>
      </p:sp>
      <p:pic>
        <p:nvPicPr>
          <p:cNvPr id="5" name="Content Placeholder 4" descr="http://www.ncra.org/files/MCMS/612476D9-F4FA-4498-AC1E-14538D998BC5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2296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/>
        </p:nvSpPr>
        <p:spPr bwMode="auto">
          <a:xfrm>
            <a:off x="1676400" y="6458953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© </a:t>
            </a:r>
            <a:r>
              <a:rPr lang="en-US" sz="1400" dirty="0" smtClean="0">
                <a:solidFill>
                  <a:schemeClr val="bg1"/>
                </a:solidFill>
              </a:rPr>
              <a:t>2012, MAPCR  </a:t>
            </a:r>
            <a:r>
              <a:rPr lang="en-US" sz="1400" dirty="0">
                <a:solidFill>
                  <a:schemeClr val="bg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70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steno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Was invented in 1863</a:t>
            </a:r>
          </a:p>
          <a:p>
            <a:r>
              <a:rPr lang="en-US" sz="3200" dirty="0" smtClean="0"/>
              <a:t>Key difference from QWERTY – multiple keys can be pressed down at the same time</a:t>
            </a:r>
          </a:p>
          <a:p>
            <a:r>
              <a:rPr lang="en-US" sz="3200" dirty="0" smtClean="0"/>
              <a:t>Write phonetically by syllables and with brief forms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/>
        </p:nvSpPr>
        <p:spPr bwMode="auto">
          <a:xfrm>
            <a:off x="1676400" y="6448567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© </a:t>
            </a:r>
            <a:r>
              <a:rPr lang="en-US" sz="1400" dirty="0" smtClean="0">
                <a:solidFill>
                  <a:schemeClr val="bg1"/>
                </a:solidFill>
              </a:rPr>
              <a:t>2012, MAPCR  </a:t>
            </a:r>
            <a:r>
              <a:rPr lang="en-US" sz="1400" dirty="0">
                <a:solidFill>
                  <a:schemeClr val="bg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012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Steno alphabet – left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1295400"/>
            <a:ext cx="3657600" cy="434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B- = PW</a:t>
            </a:r>
          </a:p>
          <a:p>
            <a:r>
              <a:rPr lang="en-US" sz="2800" dirty="0" smtClean="0"/>
              <a:t>C- = KR</a:t>
            </a:r>
          </a:p>
          <a:p>
            <a:r>
              <a:rPr lang="en-US" sz="2800" dirty="0" smtClean="0"/>
              <a:t>D- = TK</a:t>
            </a:r>
          </a:p>
          <a:p>
            <a:r>
              <a:rPr lang="en-US" sz="2800" dirty="0" smtClean="0"/>
              <a:t>F- = TP</a:t>
            </a:r>
          </a:p>
          <a:p>
            <a:r>
              <a:rPr lang="en-US" sz="2800" dirty="0" smtClean="0"/>
              <a:t>G- = TKPW</a:t>
            </a:r>
          </a:p>
          <a:p>
            <a:r>
              <a:rPr lang="en-US" sz="2800" dirty="0" smtClean="0"/>
              <a:t>J- = SKWR</a:t>
            </a:r>
          </a:p>
          <a:p>
            <a:r>
              <a:rPr lang="en-US" sz="2800" dirty="0" smtClean="0"/>
              <a:t>L- = HR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53000" y="1295400"/>
            <a:ext cx="3657600" cy="3877056"/>
          </a:xfrm>
        </p:spPr>
        <p:txBody>
          <a:bodyPr/>
          <a:lstStyle/>
          <a:p>
            <a:r>
              <a:rPr lang="en-US" sz="2800" dirty="0" smtClean="0"/>
              <a:t>M- = PH</a:t>
            </a:r>
          </a:p>
          <a:p>
            <a:r>
              <a:rPr lang="en-US" sz="2800" dirty="0" smtClean="0"/>
              <a:t>N- = TPH</a:t>
            </a:r>
          </a:p>
          <a:p>
            <a:r>
              <a:rPr lang="en-US" sz="2800" dirty="0" smtClean="0"/>
              <a:t>Q- = KW</a:t>
            </a:r>
          </a:p>
          <a:p>
            <a:r>
              <a:rPr lang="en-US" sz="2800" dirty="0" smtClean="0"/>
              <a:t>V- = SR</a:t>
            </a:r>
          </a:p>
          <a:p>
            <a:r>
              <a:rPr lang="en-US" sz="2800" dirty="0" smtClean="0"/>
              <a:t>X- = KP</a:t>
            </a:r>
          </a:p>
          <a:p>
            <a:r>
              <a:rPr lang="en-US" sz="2800" dirty="0" smtClean="0"/>
              <a:t>Y- = KWR</a:t>
            </a:r>
          </a:p>
          <a:p>
            <a:r>
              <a:rPr lang="en-US" sz="2800" dirty="0" smtClean="0"/>
              <a:t>Z- = SKP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/>
        </p:nvSpPr>
        <p:spPr bwMode="auto">
          <a:xfrm>
            <a:off x="1676400" y="6476206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© </a:t>
            </a:r>
            <a:r>
              <a:rPr lang="en-US" sz="1400" dirty="0" smtClean="0">
                <a:solidFill>
                  <a:schemeClr val="bg1"/>
                </a:solidFill>
              </a:rPr>
              <a:t>2012, MAPCR  </a:t>
            </a:r>
            <a:r>
              <a:rPr lang="en-US" sz="1400" dirty="0">
                <a:solidFill>
                  <a:schemeClr val="bg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285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457200"/>
            <a:ext cx="3505200" cy="2057400"/>
          </a:xfrm>
        </p:spPr>
        <p:txBody>
          <a:bodyPr/>
          <a:lstStyle/>
          <a:p>
            <a:pPr algn="ctr"/>
            <a:r>
              <a:rPr lang="en-US" dirty="0" smtClean="0"/>
              <a:t>Steno vowel</a:t>
            </a:r>
            <a:br>
              <a:rPr lang="en-US" dirty="0" smtClean="0"/>
            </a:br>
            <a:r>
              <a:rPr lang="en-US" dirty="0" smtClean="0"/>
              <a:t>sounds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28600"/>
            <a:ext cx="365760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= short sound</a:t>
            </a:r>
          </a:p>
          <a:p>
            <a:r>
              <a:rPr lang="en-US" sz="2800" dirty="0" smtClean="0"/>
              <a:t>AEU = long sound</a:t>
            </a:r>
          </a:p>
          <a:p>
            <a:r>
              <a:rPr lang="en-US" sz="2800" dirty="0" smtClean="0"/>
              <a:t>E = short sound</a:t>
            </a:r>
          </a:p>
          <a:p>
            <a:r>
              <a:rPr lang="en-US" sz="2800" dirty="0" smtClean="0"/>
              <a:t>AOE = long sound</a:t>
            </a:r>
          </a:p>
          <a:p>
            <a:r>
              <a:rPr lang="en-US" sz="2800" dirty="0"/>
              <a:t>EU = short </a:t>
            </a:r>
            <a:r>
              <a:rPr lang="en-US" sz="2800" dirty="0" err="1"/>
              <a:t>i</a:t>
            </a:r>
            <a:r>
              <a:rPr lang="en-US" sz="2800" dirty="0"/>
              <a:t> sound</a:t>
            </a:r>
          </a:p>
          <a:p>
            <a:r>
              <a:rPr lang="en-US" sz="2800" dirty="0"/>
              <a:t>AOEU = long </a:t>
            </a:r>
            <a:r>
              <a:rPr lang="en-US" sz="2800" dirty="0" err="1"/>
              <a:t>i</a:t>
            </a:r>
            <a:r>
              <a:rPr lang="en-US" sz="2800" dirty="0"/>
              <a:t> sound</a:t>
            </a:r>
          </a:p>
          <a:p>
            <a:r>
              <a:rPr lang="en-US" sz="2800" dirty="0" smtClean="0"/>
              <a:t>O = short sound</a:t>
            </a:r>
          </a:p>
          <a:p>
            <a:r>
              <a:rPr lang="en-US" sz="2800" dirty="0" smtClean="0"/>
              <a:t>OE = long sound</a:t>
            </a:r>
          </a:p>
          <a:p>
            <a:r>
              <a:rPr lang="en-US" sz="2800" dirty="0" smtClean="0"/>
              <a:t>U = short u sound</a:t>
            </a:r>
          </a:p>
          <a:p>
            <a:r>
              <a:rPr lang="en-US" sz="2800" dirty="0" smtClean="0"/>
              <a:t>AOU = long u sound</a:t>
            </a:r>
          </a:p>
        </p:txBody>
      </p:sp>
      <p:sp>
        <p:nvSpPr>
          <p:cNvPr id="4" name="Footer Placeholder 3"/>
          <p:cNvSpPr>
            <a:spLocks noGrp="1"/>
          </p:cNvSpPr>
          <p:nvPr/>
        </p:nvSpPr>
        <p:spPr bwMode="auto">
          <a:xfrm>
            <a:off x="1676400" y="6493459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© </a:t>
            </a:r>
            <a:r>
              <a:rPr lang="en-US" sz="1400" dirty="0" smtClean="0">
                <a:solidFill>
                  <a:schemeClr val="bg1"/>
                </a:solidFill>
              </a:rPr>
              <a:t>2012, MAPCR  </a:t>
            </a:r>
            <a:r>
              <a:rPr lang="en-US" sz="1400" dirty="0">
                <a:solidFill>
                  <a:schemeClr val="bg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330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Steno alphabet – right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1295400"/>
            <a:ext cx="3657600" cy="4343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-C = BG</a:t>
            </a:r>
          </a:p>
          <a:p>
            <a:r>
              <a:rPr lang="en-US" sz="3600" dirty="0" smtClean="0"/>
              <a:t>-J = PBLG</a:t>
            </a:r>
          </a:p>
          <a:p>
            <a:r>
              <a:rPr lang="en-US" sz="3600" dirty="0" smtClean="0"/>
              <a:t>-K – BG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53000" y="1295400"/>
            <a:ext cx="3657600" cy="3877056"/>
          </a:xfrm>
        </p:spPr>
        <p:txBody>
          <a:bodyPr/>
          <a:lstStyle/>
          <a:p>
            <a:r>
              <a:rPr lang="en-US" sz="3600" dirty="0" smtClean="0"/>
              <a:t>-M = -PL</a:t>
            </a:r>
          </a:p>
          <a:p>
            <a:r>
              <a:rPr lang="en-US" sz="3600" dirty="0" smtClean="0"/>
              <a:t>-N = PB</a:t>
            </a:r>
          </a:p>
          <a:p>
            <a:r>
              <a:rPr lang="en-US" sz="3600" dirty="0" smtClean="0"/>
              <a:t>-V = *F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/>
        </p:nvSpPr>
        <p:spPr bwMode="auto">
          <a:xfrm>
            <a:off x="1709468" y="6448567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© </a:t>
            </a:r>
            <a:r>
              <a:rPr lang="en-US" sz="1400" dirty="0" smtClean="0">
                <a:solidFill>
                  <a:schemeClr val="bg1"/>
                </a:solidFill>
              </a:rPr>
              <a:t>2012, MAPCR  </a:t>
            </a:r>
            <a:r>
              <a:rPr lang="en-US" sz="1400" dirty="0">
                <a:solidFill>
                  <a:schemeClr val="bg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014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STENO 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PW*URP - burden of proof</a:t>
            </a:r>
          </a:p>
          <a:p>
            <a:r>
              <a:rPr lang="en-US" sz="3200" dirty="0" smtClean="0"/>
              <a:t>KWRA*RD – beyond a reasonable doubt</a:t>
            </a:r>
          </a:p>
          <a:p>
            <a:r>
              <a:rPr lang="en-US" sz="3200" dirty="0" smtClean="0"/>
              <a:t>PWOEBL – Barnes &amp; Noble</a:t>
            </a:r>
          </a:p>
          <a:p>
            <a:r>
              <a:rPr lang="en-US" sz="3200" dirty="0" smtClean="0"/>
              <a:t>K-BG – Krispy Kreme</a:t>
            </a:r>
          </a:p>
          <a:p>
            <a:r>
              <a:rPr lang="en-US" sz="3200" dirty="0" smtClean="0"/>
              <a:t>PHR-BG – Martin Luther King, Jr.</a:t>
            </a:r>
          </a:p>
          <a:p>
            <a:r>
              <a:rPr lang="en-US" sz="3200" dirty="0" smtClean="0"/>
              <a:t>PWRO*EPL – Barack Obama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/>
        </p:nvSpPr>
        <p:spPr bwMode="auto">
          <a:xfrm>
            <a:off x="1685026" y="6493459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© </a:t>
            </a:r>
            <a:r>
              <a:rPr lang="en-US" sz="1400" dirty="0" smtClean="0">
                <a:solidFill>
                  <a:schemeClr val="bg1"/>
                </a:solidFill>
              </a:rPr>
              <a:t>2012, MAPCR  </a:t>
            </a:r>
            <a:r>
              <a:rPr lang="en-US" sz="1400" dirty="0">
                <a:solidFill>
                  <a:schemeClr val="bg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0400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Helpful skills from the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772400" cy="3733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Typing skills</a:t>
            </a:r>
          </a:p>
          <a:p>
            <a:r>
              <a:rPr lang="en-US" sz="3200" dirty="0" smtClean="0"/>
              <a:t>English and spelling skills</a:t>
            </a:r>
          </a:p>
          <a:p>
            <a:r>
              <a:rPr lang="en-US" sz="3200" dirty="0" smtClean="0"/>
              <a:t>Vocabulary knowledge</a:t>
            </a:r>
          </a:p>
          <a:p>
            <a:r>
              <a:rPr lang="en-US" sz="3200" dirty="0" smtClean="0"/>
              <a:t>Comfortable with technology,        computers, and software</a:t>
            </a:r>
          </a:p>
          <a:p>
            <a:r>
              <a:rPr lang="en-US" sz="3200" dirty="0" smtClean="0"/>
              <a:t>Communication skills</a:t>
            </a:r>
            <a:endParaRPr lang="en-US" sz="3200" dirty="0"/>
          </a:p>
        </p:txBody>
      </p:sp>
      <p:pic>
        <p:nvPicPr>
          <p:cNvPr id="5122" name="Picture 2" descr="C:\Users\AnissaRae\AppData\Local\Microsoft\Windows\Temporary Internet Files\Content.IE5\LR5UR4WW\MP90038775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82510"/>
            <a:ext cx="2913888" cy="40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/>
        </p:nvSpPr>
        <p:spPr bwMode="auto">
          <a:xfrm>
            <a:off x="1695091" y="6476206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© </a:t>
            </a:r>
            <a:r>
              <a:rPr lang="en-US" sz="1400" dirty="0" smtClean="0">
                <a:solidFill>
                  <a:schemeClr val="bg1"/>
                </a:solidFill>
              </a:rPr>
              <a:t>2012, MAPCR  </a:t>
            </a:r>
            <a:r>
              <a:rPr lang="en-US" sz="1400" dirty="0">
                <a:solidFill>
                  <a:schemeClr val="bg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9865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Average time is 18 to 36 months</a:t>
            </a:r>
          </a:p>
          <a:p>
            <a:r>
              <a:rPr lang="en-US" sz="3200" dirty="0" smtClean="0"/>
              <a:t>Brick and mortar schools or online programs</a:t>
            </a:r>
          </a:p>
          <a:p>
            <a:r>
              <a:rPr lang="en-US" sz="3200" dirty="0" smtClean="0"/>
              <a:t>www.ncra.org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00400"/>
            <a:ext cx="4826001" cy="2286000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/>
        </p:nvSpPr>
        <p:spPr bwMode="auto">
          <a:xfrm>
            <a:off x="1676400" y="6493459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© </a:t>
            </a:r>
            <a:r>
              <a:rPr lang="en-US" sz="1400" dirty="0" smtClean="0">
                <a:solidFill>
                  <a:schemeClr val="bg1"/>
                </a:solidFill>
              </a:rPr>
              <a:t>2012, MAPCR  </a:t>
            </a:r>
            <a:r>
              <a:rPr lang="en-US" sz="1400" dirty="0">
                <a:solidFill>
                  <a:schemeClr val="bg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77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Texting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00200" y="1524000"/>
            <a:ext cx="3657600" cy="3877056"/>
          </a:xfrm>
        </p:spPr>
        <p:txBody>
          <a:bodyPr>
            <a:noAutofit/>
          </a:bodyPr>
          <a:lstStyle/>
          <a:p>
            <a:r>
              <a:rPr lang="en-US" sz="3200" dirty="0" smtClean="0"/>
              <a:t>BTW</a:t>
            </a:r>
          </a:p>
          <a:p>
            <a:r>
              <a:rPr lang="en-US" sz="3200" dirty="0" smtClean="0"/>
              <a:t>FYI</a:t>
            </a:r>
          </a:p>
          <a:p>
            <a:r>
              <a:rPr lang="en-US" sz="3200" dirty="0" smtClean="0"/>
              <a:t>LOL</a:t>
            </a:r>
          </a:p>
          <a:p>
            <a:r>
              <a:rPr lang="en-US" sz="3200" dirty="0" smtClean="0"/>
              <a:t>TMI</a:t>
            </a:r>
          </a:p>
          <a:p>
            <a:r>
              <a:rPr lang="en-US" sz="3200" dirty="0" smtClean="0"/>
              <a:t>B4N</a:t>
            </a:r>
          </a:p>
          <a:p>
            <a:r>
              <a:rPr lang="en-US" sz="3200" dirty="0" smtClean="0"/>
              <a:t>BFF</a:t>
            </a:r>
          </a:p>
          <a:p>
            <a:r>
              <a:rPr lang="en-US" sz="3200" dirty="0" smtClean="0"/>
              <a:t>JK</a:t>
            </a:r>
          </a:p>
          <a:p>
            <a:pPr marL="68580" indent="0">
              <a:buNone/>
            </a:pP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00600" y="1447800"/>
            <a:ext cx="4038600" cy="42550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By the way</a:t>
            </a:r>
          </a:p>
          <a:p>
            <a:r>
              <a:rPr lang="en-US" sz="3200" dirty="0" smtClean="0"/>
              <a:t>For your information</a:t>
            </a:r>
          </a:p>
          <a:p>
            <a:r>
              <a:rPr lang="en-US" sz="3200" dirty="0" smtClean="0"/>
              <a:t>Laugh out loud</a:t>
            </a:r>
          </a:p>
          <a:p>
            <a:r>
              <a:rPr lang="en-US" sz="3200" dirty="0" smtClean="0"/>
              <a:t>Too much information</a:t>
            </a:r>
          </a:p>
          <a:p>
            <a:r>
              <a:rPr lang="en-US" sz="3200" dirty="0" smtClean="0"/>
              <a:t>Bye for now</a:t>
            </a:r>
          </a:p>
          <a:p>
            <a:r>
              <a:rPr lang="en-US" sz="3200" dirty="0" smtClean="0"/>
              <a:t>Best friends forever</a:t>
            </a:r>
          </a:p>
          <a:p>
            <a:r>
              <a:rPr lang="en-US" sz="3200" dirty="0" smtClean="0"/>
              <a:t>Just kidding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/>
        </p:nvSpPr>
        <p:spPr bwMode="auto">
          <a:xfrm>
            <a:off x="1676400" y="6448567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© 2012, </a:t>
            </a:r>
            <a:r>
              <a:rPr lang="en-US" sz="1400" dirty="0" smtClean="0">
                <a:solidFill>
                  <a:schemeClr val="bg1"/>
                </a:solidFill>
              </a:rPr>
              <a:t>MAPCR  </a:t>
            </a:r>
            <a:r>
              <a:rPr lang="en-US" sz="1400" dirty="0">
                <a:solidFill>
                  <a:schemeClr val="bg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9945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Realtime</a:t>
            </a:r>
            <a:r>
              <a:rPr lang="en-US" dirty="0" smtClean="0"/>
              <a:t> reporting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524000"/>
            <a:ext cx="5486400" cy="44195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I.C. vs. employees</a:t>
            </a:r>
          </a:p>
          <a:p>
            <a:r>
              <a:rPr lang="en-US" sz="3200" dirty="0" smtClean="0"/>
              <a:t>Official reporters – salary, benefits and transcript fees</a:t>
            </a:r>
          </a:p>
          <a:p>
            <a:r>
              <a:rPr lang="en-US" sz="3200" dirty="0" smtClean="0"/>
              <a:t>Freelance - paid by the hour and transcript fees</a:t>
            </a:r>
          </a:p>
          <a:p>
            <a:r>
              <a:rPr lang="en-US" sz="3200" dirty="0" smtClean="0"/>
              <a:t>CART &amp; </a:t>
            </a:r>
            <a:r>
              <a:rPr lang="en-US" sz="3200" dirty="0" err="1" smtClean="0"/>
              <a:t>captioners</a:t>
            </a:r>
            <a:r>
              <a:rPr lang="en-US" sz="3200" dirty="0" smtClean="0"/>
              <a:t> – paid by the hour</a:t>
            </a:r>
          </a:p>
          <a:p>
            <a:r>
              <a:rPr lang="en-US" sz="3200" dirty="0" smtClean="0"/>
              <a:t>Average salary is $62,000/year</a:t>
            </a:r>
          </a:p>
          <a:p>
            <a:endParaRPr lang="en-US" dirty="0"/>
          </a:p>
        </p:txBody>
      </p:sp>
      <p:pic>
        <p:nvPicPr>
          <p:cNvPr id="6147" name="Picture 3" descr="C:\Users\AnissaRae\AppData\Local\Microsoft\Windows\Temporary Internet Files\Content.IE5\EURWO0UM\MP90039946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249631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/>
        </p:nvSpPr>
        <p:spPr bwMode="auto">
          <a:xfrm>
            <a:off x="1676400" y="6510711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© </a:t>
            </a:r>
            <a:r>
              <a:rPr lang="en-US" sz="1400" dirty="0" smtClean="0">
                <a:solidFill>
                  <a:schemeClr val="bg1"/>
                </a:solidFill>
              </a:rPr>
              <a:t>2012, MAPCR  </a:t>
            </a:r>
            <a:r>
              <a:rPr lang="en-US" sz="1400" dirty="0">
                <a:solidFill>
                  <a:schemeClr val="bg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31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810000" cy="1173162"/>
          </a:xfrm>
        </p:spPr>
        <p:txBody>
          <a:bodyPr/>
          <a:lstStyle/>
          <a:p>
            <a:r>
              <a:rPr lang="en-US" dirty="0" smtClean="0"/>
              <a:t>Check it out!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96" y="1143000"/>
            <a:ext cx="3528204" cy="4952999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iStenoPad</a:t>
            </a:r>
            <a:r>
              <a:rPr lang="en-US" sz="3200" dirty="0" smtClean="0">
                <a:solidFill>
                  <a:schemeClr val="bg1"/>
                </a:solidFill>
              </a:rPr>
              <a:t> is a Steno keyboard  app for your </a:t>
            </a:r>
            <a:r>
              <a:rPr lang="en-US" sz="3200" dirty="0" err="1" smtClean="0">
                <a:solidFill>
                  <a:schemeClr val="bg1"/>
                </a:solidFill>
              </a:rPr>
              <a:t>iPad</a:t>
            </a:r>
            <a:r>
              <a:rPr lang="en-US" sz="3200" dirty="0" smtClean="0">
                <a:solidFill>
                  <a:schemeClr val="bg1"/>
                </a:solidFill>
              </a:rPr>
              <a:t>!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Instant </a:t>
            </a:r>
            <a:r>
              <a:rPr lang="en-US" sz="3200" dirty="0" err="1" smtClean="0">
                <a:solidFill>
                  <a:schemeClr val="bg1"/>
                </a:solidFill>
              </a:rPr>
              <a:t>Realtime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Translation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Writing </a:t>
            </a:r>
            <a:r>
              <a:rPr lang="en-US" sz="3200" dirty="0">
                <a:solidFill>
                  <a:schemeClr val="bg1"/>
                </a:solidFill>
              </a:rPr>
              <a:t>Speed Display (</a:t>
            </a:r>
            <a:r>
              <a:rPr lang="en-US" sz="3200" dirty="0" smtClean="0">
                <a:solidFill>
                  <a:schemeClr val="bg1"/>
                </a:solidFill>
              </a:rPr>
              <a:t>strokes per minute)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914400"/>
            <a:ext cx="5181600" cy="3886199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/>
        </p:nvSpPr>
        <p:spPr bwMode="auto">
          <a:xfrm>
            <a:off x="1676400" y="6458953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© </a:t>
            </a:r>
            <a:r>
              <a:rPr lang="en-US" sz="1400" dirty="0" smtClean="0">
                <a:solidFill>
                  <a:schemeClr val="bg1"/>
                </a:solidFill>
              </a:rPr>
              <a:t>2012, MAPCR  </a:t>
            </a:r>
            <a:r>
              <a:rPr lang="en-US" sz="1400" dirty="0">
                <a:solidFill>
                  <a:schemeClr val="bg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550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Contact NCRA at www.ncra.org  </a:t>
            </a:r>
          </a:p>
          <a:p>
            <a:r>
              <a:rPr lang="en-US" sz="3600" dirty="0" smtClean="0"/>
              <a:t>Contact MAPCR at www.mapcr.org</a:t>
            </a:r>
          </a:p>
          <a:p>
            <a:pPr marL="6858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711424"/>
            <a:ext cx="141922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11424"/>
            <a:ext cx="1449103" cy="1419225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/>
        </p:nvSpPr>
        <p:spPr bwMode="auto">
          <a:xfrm>
            <a:off x="1677838" y="6476206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© </a:t>
            </a:r>
            <a:r>
              <a:rPr lang="en-US" sz="1400" dirty="0" smtClean="0">
                <a:solidFill>
                  <a:schemeClr val="bg1"/>
                </a:solidFill>
              </a:rPr>
              <a:t>2012, MAPCR  </a:t>
            </a:r>
            <a:r>
              <a:rPr lang="en-US" sz="1400" dirty="0">
                <a:solidFill>
                  <a:schemeClr val="bg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224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steno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3733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PWEUT/</a:t>
            </a:r>
            <a:r>
              <a:rPr lang="en-US" sz="2800" dirty="0" smtClean="0">
                <a:solidFill>
                  <a:schemeClr val="tx2"/>
                </a:solidFill>
              </a:rPr>
              <a:t>WAEU</a:t>
            </a:r>
            <a:r>
              <a:rPr lang="en-US" sz="2800" dirty="0" smtClean="0"/>
              <a:t> – by the way</a:t>
            </a:r>
          </a:p>
          <a:p>
            <a:r>
              <a:rPr lang="en-US" sz="2800" dirty="0" smtClean="0"/>
              <a:t>TPOR/</a:t>
            </a:r>
            <a:r>
              <a:rPr lang="en-US" sz="2800" dirty="0" smtClean="0">
                <a:solidFill>
                  <a:schemeClr val="tx2"/>
                </a:solidFill>
              </a:rPr>
              <a:t>KWRUR</a:t>
            </a:r>
            <a:r>
              <a:rPr lang="en-US" sz="2800" dirty="0" smtClean="0"/>
              <a:t>/TPH-FRGS – for your information</a:t>
            </a:r>
          </a:p>
          <a:p>
            <a:r>
              <a:rPr lang="en-US" sz="2800" dirty="0" smtClean="0"/>
              <a:t>HRAF/</a:t>
            </a:r>
            <a:r>
              <a:rPr lang="en-US" sz="2800" dirty="0" smtClean="0">
                <a:solidFill>
                  <a:schemeClr val="tx2"/>
                </a:solidFill>
              </a:rPr>
              <a:t>OUT</a:t>
            </a:r>
            <a:r>
              <a:rPr lang="en-US" sz="2800" dirty="0" smtClean="0"/>
              <a:t>/HROUD – laugh out loud</a:t>
            </a:r>
          </a:p>
          <a:p>
            <a:r>
              <a:rPr lang="en-US" sz="2800" dirty="0" smtClean="0"/>
              <a:t>TAOFP/</a:t>
            </a:r>
            <a:r>
              <a:rPr lang="en-US" sz="2800" dirty="0" smtClean="0">
                <a:solidFill>
                  <a:schemeClr val="tx2"/>
                </a:solidFill>
              </a:rPr>
              <a:t>TPH-FRGS</a:t>
            </a:r>
            <a:r>
              <a:rPr lang="en-US" sz="2800" dirty="0" smtClean="0"/>
              <a:t> – too much information</a:t>
            </a:r>
          </a:p>
          <a:p>
            <a:r>
              <a:rPr lang="en-US" sz="2800" dirty="0" smtClean="0"/>
              <a:t>PWAO*EU/</a:t>
            </a:r>
            <a:r>
              <a:rPr lang="en-US" sz="2800" dirty="0" smtClean="0">
                <a:solidFill>
                  <a:schemeClr val="tx2"/>
                </a:solidFill>
              </a:rPr>
              <a:t>TPOR</a:t>
            </a:r>
            <a:r>
              <a:rPr lang="en-US" sz="2800" dirty="0" smtClean="0"/>
              <a:t>/TPHOU – bye for now</a:t>
            </a:r>
            <a:endParaRPr lang="en-US" dirty="0" smtClean="0"/>
          </a:p>
          <a:p>
            <a:r>
              <a:rPr lang="en-US" sz="2800" dirty="0" smtClean="0"/>
              <a:t>PW*ES/</a:t>
            </a:r>
            <a:r>
              <a:rPr lang="en-US" sz="2800" dirty="0" smtClean="0">
                <a:solidFill>
                  <a:schemeClr val="tx2"/>
                </a:solidFill>
              </a:rPr>
              <a:t>TPREPBDZ</a:t>
            </a:r>
            <a:r>
              <a:rPr lang="en-US" sz="2800" dirty="0" smtClean="0"/>
              <a:t>/TPOEFR – best friends forever</a:t>
            </a:r>
          </a:p>
          <a:p>
            <a:r>
              <a:rPr lang="en-US" sz="2800" dirty="0" smtClean="0"/>
              <a:t>SKWR*US/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KEUD</a:t>
            </a:r>
            <a:r>
              <a:rPr lang="en-US" sz="2800" dirty="0" smtClean="0"/>
              <a:t>/-G – just kidding</a:t>
            </a:r>
          </a:p>
        </p:txBody>
      </p:sp>
      <p:sp>
        <p:nvSpPr>
          <p:cNvPr id="4" name="Footer Placeholder 3"/>
          <p:cNvSpPr>
            <a:spLocks noGrp="1"/>
          </p:cNvSpPr>
          <p:nvPr/>
        </p:nvSpPr>
        <p:spPr bwMode="auto">
          <a:xfrm>
            <a:off x="1676400" y="6511827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© 2012, </a:t>
            </a:r>
            <a:r>
              <a:rPr lang="en-US" sz="1400" dirty="0" smtClean="0">
                <a:solidFill>
                  <a:schemeClr val="bg1"/>
                </a:solidFill>
              </a:rPr>
              <a:t>MAPCR  </a:t>
            </a:r>
            <a:r>
              <a:rPr lang="en-US" sz="1400" dirty="0">
                <a:solidFill>
                  <a:schemeClr val="bg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1610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Can you imagine…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3962400" cy="3733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Typing at 225 words per minute?</a:t>
            </a:r>
          </a:p>
          <a:p>
            <a:endParaRPr lang="en-US" sz="2800" dirty="0"/>
          </a:p>
          <a:p>
            <a:r>
              <a:rPr lang="en-US" sz="2800" dirty="0" err="1" smtClean="0"/>
              <a:t>Realtime</a:t>
            </a:r>
            <a:r>
              <a:rPr lang="en-US" sz="2800" dirty="0" smtClean="0"/>
              <a:t> reporters graduate at 225 wpm and type upwards of 260 wpm… on a steno keyboard!</a:t>
            </a:r>
          </a:p>
        </p:txBody>
      </p:sp>
      <p:sp>
        <p:nvSpPr>
          <p:cNvPr id="4" name="Footer Placeholder 3"/>
          <p:cNvSpPr>
            <a:spLocks noGrp="1"/>
          </p:cNvSpPr>
          <p:nvPr/>
        </p:nvSpPr>
        <p:spPr bwMode="auto">
          <a:xfrm>
            <a:off x="1676400" y="6511827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© 2012, </a:t>
            </a:r>
            <a:r>
              <a:rPr lang="en-US" sz="1400" dirty="0" smtClean="0">
                <a:solidFill>
                  <a:schemeClr val="bg1"/>
                </a:solidFill>
              </a:rPr>
              <a:t>MAPCR  </a:t>
            </a:r>
            <a:r>
              <a:rPr lang="en-US" sz="1400" dirty="0">
                <a:solidFill>
                  <a:schemeClr val="bg1"/>
                </a:solidFill>
              </a:rPr>
              <a:t>All rights reserved.</a:t>
            </a:r>
          </a:p>
        </p:txBody>
      </p:sp>
      <p:pic>
        <p:nvPicPr>
          <p:cNvPr id="5" name="Picture 4" descr="C:\Users\AnissaRae\AppData\Local\Microsoft\Windows\Temporary Internet Files\Content.IE5\LR5UR4WW\MP9003167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176996" cy="209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05" y="3766218"/>
            <a:ext cx="2641185" cy="21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1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We Are technology</a:t>
            </a:r>
            <a:endParaRPr lang="en-US" sz="5400" dirty="0"/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7026275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/>
        </p:nvSpPr>
        <p:spPr bwMode="auto">
          <a:xfrm>
            <a:off x="1676400" y="6551305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© 2012, </a:t>
            </a:r>
            <a:r>
              <a:rPr lang="en-US" sz="1400" dirty="0" smtClean="0">
                <a:solidFill>
                  <a:schemeClr val="bg1"/>
                </a:solidFill>
              </a:rPr>
              <a:t>MAPCR  </a:t>
            </a:r>
            <a:r>
              <a:rPr lang="en-US" sz="1400" dirty="0">
                <a:solidFill>
                  <a:schemeClr val="bg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77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9075"/>
            <a:ext cx="85788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3"/>
          <p:cNvSpPr>
            <a:spLocks noGrp="1"/>
          </p:cNvSpPr>
          <p:nvPr/>
        </p:nvSpPr>
        <p:spPr bwMode="auto">
          <a:xfrm>
            <a:off x="1682151" y="6553200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© 2012, </a:t>
            </a:r>
            <a:r>
              <a:rPr lang="en-US" sz="1400" dirty="0" smtClean="0">
                <a:solidFill>
                  <a:schemeClr val="bg1"/>
                </a:solidFill>
              </a:rPr>
              <a:t>MAPCR  </a:t>
            </a:r>
            <a:r>
              <a:rPr lang="en-US" sz="1400" dirty="0">
                <a:solidFill>
                  <a:schemeClr val="bg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630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Freelance court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5486400" cy="3733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Law office, deposition room,  or medical office</a:t>
            </a:r>
          </a:p>
          <a:p>
            <a:r>
              <a:rPr lang="en-US" sz="3200" dirty="0" err="1" smtClean="0"/>
              <a:t>Realtime</a:t>
            </a:r>
            <a:r>
              <a:rPr lang="en-US" sz="3200" dirty="0" smtClean="0"/>
              <a:t> translation is immediately viewable</a:t>
            </a:r>
          </a:p>
          <a:p>
            <a:r>
              <a:rPr lang="en-US" sz="3200" dirty="0" smtClean="0"/>
              <a:t>Captures every spoken word and produces a transcript</a:t>
            </a:r>
            <a:endParaRPr lang="en-US" sz="3200" dirty="0"/>
          </a:p>
        </p:txBody>
      </p:sp>
      <p:pic>
        <p:nvPicPr>
          <p:cNvPr id="2056" name="Picture 8" descr="C:\Users\AnissaRae\AppData\Local\Microsoft\Windows\Temporary Internet Files\Content.IE5\EURWO0UM\MP9102210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2309068" cy="345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/>
        </p:nvSpPr>
        <p:spPr bwMode="auto">
          <a:xfrm>
            <a:off x="1677838" y="6448567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© 2012, </a:t>
            </a:r>
            <a:r>
              <a:rPr lang="en-US" sz="1400" dirty="0" smtClean="0">
                <a:solidFill>
                  <a:schemeClr val="bg1"/>
                </a:solidFill>
              </a:rPr>
              <a:t>MAPCR  </a:t>
            </a:r>
            <a:r>
              <a:rPr lang="en-US" sz="1400" dirty="0">
                <a:solidFill>
                  <a:schemeClr val="bg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88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Official court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76399"/>
            <a:ext cx="4800600" cy="3733800"/>
          </a:xfrm>
        </p:spPr>
        <p:txBody>
          <a:bodyPr/>
          <a:lstStyle/>
          <a:p>
            <a:r>
              <a:rPr lang="en-US" sz="3200" dirty="0" smtClean="0"/>
              <a:t>Employee of the court – courtroom setting</a:t>
            </a:r>
          </a:p>
          <a:p>
            <a:r>
              <a:rPr lang="en-US" sz="3200" dirty="0" err="1" smtClean="0"/>
              <a:t>Realtime</a:t>
            </a:r>
            <a:r>
              <a:rPr lang="en-US" sz="3200" dirty="0" smtClean="0"/>
              <a:t> translation is immediately viewable</a:t>
            </a:r>
          </a:p>
          <a:p>
            <a:r>
              <a:rPr lang="en-US" sz="3200" dirty="0" smtClean="0"/>
              <a:t>Captures every spoken word and produces a transcript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2819400" cy="3692801"/>
          </a:xfrm>
          <a:prstGeom prst="rect">
            <a:avLst/>
          </a:prstGeom>
        </p:spPr>
      </p:pic>
      <p:sp>
        <p:nvSpPr>
          <p:cNvPr id="5" name="Footer Placeholder 3"/>
          <p:cNvSpPr>
            <a:spLocks noGrp="1"/>
          </p:cNvSpPr>
          <p:nvPr/>
        </p:nvSpPr>
        <p:spPr bwMode="auto">
          <a:xfrm>
            <a:off x="1676400" y="6448567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© 2012, </a:t>
            </a:r>
            <a:r>
              <a:rPr lang="en-US" sz="1400" dirty="0" smtClean="0">
                <a:solidFill>
                  <a:schemeClr val="bg1"/>
                </a:solidFill>
              </a:rPr>
              <a:t>MAPCR  </a:t>
            </a:r>
            <a:r>
              <a:rPr lang="en-US" sz="1400" dirty="0">
                <a:solidFill>
                  <a:schemeClr val="bg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917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CART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599"/>
            <a:ext cx="5486400" cy="415233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Communication Access </a:t>
            </a:r>
            <a:r>
              <a:rPr lang="en-US" sz="3200" dirty="0" err="1" smtClean="0"/>
              <a:t>Realtime</a:t>
            </a:r>
            <a:r>
              <a:rPr lang="en-US" sz="3200" dirty="0" smtClean="0"/>
              <a:t> Translation</a:t>
            </a:r>
          </a:p>
          <a:p>
            <a:r>
              <a:rPr lang="en-US" sz="3200" dirty="0" smtClean="0"/>
              <a:t>On-site or remote</a:t>
            </a:r>
          </a:p>
          <a:p>
            <a:r>
              <a:rPr lang="en-US" sz="3200" dirty="0" smtClean="0"/>
              <a:t>Live event translation for people with hearing loss;  school, meetings, appointments, etc.</a:t>
            </a:r>
          </a:p>
          <a:p>
            <a:r>
              <a:rPr lang="en-US" sz="3200" dirty="0" smtClean="0"/>
              <a:t>Equal access to information</a:t>
            </a:r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4098" name="Picture 2" descr="C:\Users\AnissaRae\AppData\Local\Microsoft\Windows\Temporary Internet Files\Content.IE5\KZ9Q9Q53\MP90044235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24638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/>
        </p:nvSpPr>
        <p:spPr bwMode="auto">
          <a:xfrm>
            <a:off x="1657709" y="6448567"/>
            <a:ext cx="594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© </a:t>
            </a:r>
            <a:r>
              <a:rPr lang="en-US" sz="1400" dirty="0" smtClean="0">
                <a:solidFill>
                  <a:schemeClr val="bg1"/>
                </a:solidFill>
              </a:rPr>
              <a:t>2012, MAPCR  </a:t>
            </a:r>
            <a:r>
              <a:rPr lang="en-US" sz="1400" dirty="0">
                <a:solidFill>
                  <a:schemeClr val="bg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178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334</TotalTime>
  <Words>736</Words>
  <Application>Microsoft Office PowerPoint</Application>
  <PresentationFormat>On-screen Show (4:3)</PresentationFormat>
  <Paragraphs>163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Urban Pop</vt:lpstr>
      <vt:lpstr>We Are technology</vt:lpstr>
      <vt:lpstr>Texting language</vt:lpstr>
      <vt:lpstr>steno language</vt:lpstr>
      <vt:lpstr>Can you imagine…</vt:lpstr>
      <vt:lpstr>We Are technology</vt:lpstr>
      <vt:lpstr>PowerPoint Presentation</vt:lpstr>
      <vt:lpstr>Freelance court reporting</vt:lpstr>
      <vt:lpstr>Official court reporting</vt:lpstr>
      <vt:lpstr>CART Reporting</vt:lpstr>
      <vt:lpstr>Broadcast captioning</vt:lpstr>
      <vt:lpstr>Youtube video </vt:lpstr>
      <vt:lpstr>Steno keyboard</vt:lpstr>
      <vt:lpstr>The steno keyboard</vt:lpstr>
      <vt:lpstr>Steno alphabet – left side</vt:lpstr>
      <vt:lpstr>Steno vowel sounds</vt:lpstr>
      <vt:lpstr>Steno alphabet – right side</vt:lpstr>
      <vt:lpstr>STENO OUTLINES</vt:lpstr>
      <vt:lpstr>Helpful skills from the start</vt:lpstr>
      <vt:lpstr>schooling</vt:lpstr>
      <vt:lpstr>Realtime reporting income</vt:lpstr>
      <vt:lpstr>Check it out!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technology</dc:title>
  <dc:creator>AnissaRae</dc:creator>
  <cp:lastModifiedBy>Cheryl Anne</cp:lastModifiedBy>
  <cp:revision>68</cp:revision>
  <cp:lastPrinted>2012-11-14T20:58:50Z</cp:lastPrinted>
  <dcterms:created xsi:type="dcterms:W3CDTF">2012-10-20T14:17:24Z</dcterms:created>
  <dcterms:modified xsi:type="dcterms:W3CDTF">2013-02-08T16:09:34Z</dcterms:modified>
</cp:coreProperties>
</file>